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ladea" panose="020B0604020202020204" charset="0"/>
      <p:regular r:id="rId14"/>
    </p:embeddedFont>
    <p:embeddedFont>
      <p:font typeface="Caladea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1090" y="-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jpeg>
</file>

<file path=ppt/media/image1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83244" flipH="1">
            <a:off x="-4759168" y="4375423"/>
            <a:ext cx="10358005" cy="10410055"/>
          </a:xfrm>
          <a:custGeom>
            <a:avLst/>
            <a:gdLst/>
            <a:ahLst/>
            <a:cxnLst/>
            <a:rect l="l" t="t" r="r" b="b"/>
            <a:pathLst>
              <a:path w="10358005" h="1041005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30741" y="-10904054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-2455026" y="-917369"/>
            <a:ext cx="4220884" cy="422088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65857" y="1990725"/>
            <a:ext cx="11730461" cy="3234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80"/>
              </a:lnSpc>
              <a:spcBef>
                <a:spcPct val="0"/>
              </a:spcBef>
            </a:pPr>
            <a:r>
              <a:rPr lang="en-US" sz="12000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Plant disease detection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65857" y="5627097"/>
            <a:ext cx="7378143" cy="1515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73"/>
              </a:lnSpc>
              <a:spcBef>
                <a:spcPct val="0"/>
              </a:spcBef>
            </a:pPr>
            <a:r>
              <a:rPr lang="en-US" sz="11031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using CNN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12262" y="8670116"/>
            <a:ext cx="3631063" cy="335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Presented by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12262" y="9043926"/>
            <a:ext cx="3631063" cy="412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6"/>
              </a:lnSpc>
              <a:spcBef>
                <a:spcPct val="0"/>
              </a:spcBef>
            </a:pPr>
            <a:r>
              <a:rPr lang="en-US" sz="2958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B Group-7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309115" y="9082344"/>
            <a:ext cx="1716617" cy="335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3882414" y="6088611"/>
            <a:ext cx="5809652" cy="580965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633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820269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902547" y="674390"/>
            <a:ext cx="5816677" cy="905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39"/>
              </a:lnSpc>
              <a:spcBef>
                <a:spcPct val="0"/>
              </a:spcBef>
            </a:pPr>
            <a:r>
              <a:rPr lang="en-US" sz="6575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RESULT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73395" y="7125083"/>
            <a:ext cx="7428598" cy="2550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8"/>
              </a:lnSpc>
            </a:pPr>
            <a:r>
              <a:rPr lang="en-US" sz="26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We have achieved a validation accuracy of 86.90% in predicting plant diseases using a CNN model. Below are the accuracies and loss values for training and testing data:</a:t>
            </a:r>
          </a:p>
          <a:p>
            <a:pPr algn="l">
              <a:lnSpc>
                <a:spcPts val="4058"/>
              </a:lnSpc>
            </a:pPr>
            <a:endParaRPr lang="en-US" sz="2618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</p:txBody>
      </p:sp>
      <p:grpSp>
        <p:nvGrpSpPr>
          <p:cNvPr id="9" name="Group 9"/>
          <p:cNvGrpSpPr/>
          <p:nvPr/>
        </p:nvGrpSpPr>
        <p:grpSpPr>
          <a:xfrm rot="2087854">
            <a:off x="710665" y="7344955"/>
            <a:ext cx="636070" cy="63607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563558" y="7256295"/>
            <a:ext cx="7206251" cy="1692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6"/>
              </a:lnSpc>
            </a:pPr>
            <a:r>
              <a:rPr lang="en-US" sz="277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We shall develop a Streamlit web app that allows users to upload an image of a plant and identify plant diseases.</a:t>
            </a:r>
          </a:p>
        </p:txBody>
      </p:sp>
      <p:grpSp>
        <p:nvGrpSpPr>
          <p:cNvPr id="13" name="Group 13"/>
          <p:cNvGrpSpPr/>
          <p:nvPr/>
        </p:nvGrpSpPr>
        <p:grpSpPr>
          <a:xfrm rot="2087854">
            <a:off x="9498065" y="7206034"/>
            <a:ext cx="636070" cy="63607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38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2051607" y="1877794"/>
            <a:ext cx="6667616" cy="4049303"/>
          </a:xfrm>
          <a:custGeom>
            <a:avLst/>
            <a:gdLst/>
            <a:ahLst/>
            <a:cxnLst/>
            <a:rect l="l" t="t" r="r" b="b"/>
            <a:pathLst>
              <a:path w="6667616" h="4049303">
                <a:moveTo>
                  <a:pt x="0" y="0"/>
                </a:moveTo>
                <a:lnTo>
                  <a:pt x="6667617" y="0"/>
                </a:lnTo>
                <a:lnTo>
                  <a:pt x="6667617" y="4049304"/>
                </a:lnTo>
                <a:lnTo>
                  <a:pt x="0" y="404930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2700" b="-5334"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0960174" y="1579560"/>
            <a:ext cx="6038656" cy="4347538"/>
          </a:xfrm>
          <a:custGeom>
            <a:avLst/>
            <a:gdLst/>
            <a:ahLst/>
            <a:cxnLst/>
            <a:rect l="l" t="t" r="r" b="b"/>
            <a:pathLst>
              <a:path w="6038656" h="4347538">
                <a:moveTo>
                  <a:pt x="0" y="0"/>
                </a:moveTo>
                <a:lnTo>
                  <a:pt x="6038656" y="0"/>
                </a:lnTo>
                <a:lnTo>
                  <a:pt x="6038656" y="4347538"/>
                </a:lnTo>
                <a:lnTo>
                  <a:pt x="0" y="43475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7840" b="-7840"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038104" y="889272"/>
            <a:ext cx="5375655" cy="1028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TIME LINE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3038104" y="2517994"/>
            <a:ext cx="456104" cy="456104"/>
            <a:chOff x="0" y="0"/>
            <a:chExt cx="120126" cy="12012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932359" y="2447748"/>
            <a:ext cx="2938691" cy="523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7"/>
              </a:lnSpc>
            </a:pPr>
            <a:r>
              <a:rPr lang="en-US" sz="30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WEEK 1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062576" y="2482411"/>
            <a:ext cx="456104" cy="456104"/>
            <a:chOff x="0" y="0"/>
            <a:chExt cx="120126" cy="12012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956831" y="2412166"/>
            <a:ext cx="2938691" cy="1057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7"/>
              </a:lnSpc>
            </a:pPr>
            <a:r>
              <a:rPr lang="en-US" sz="30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WEEK 3</a:t>
            </a:r>
          </a:p>
          <a:p>
            <a:pPr algn="l">
              <a:lnSpc>
                <a:spcPts val="4207"/>
              </a:lnSpc>
            </a:pPr>
            <a:endParaRPr lang="en-US" sz="3005" b="1">
              <a:solidFill>
                <a:srgbClr val="FFFFFA"/>
              </a:solidFill>
              <a:latin typeface="Caladea Bold"/>
              <a:ea typeface="Caladea Bold"/>
              <a:cs typeface="Caladea Bold"/>
              <a:sym typeface="Caladea 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3038104" y="5942630"/>
            <a:ext cx="456104" cy="456104"/>
            <a:chOff x="0" y="0"/>
            <a:chExt cx="120126" cy="12012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3977866" y="5830322"/>
            <a:ext cx="2938691" cy="481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WEEK 2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0062576" y="5714578"/>
            <a:ext cx="456104" cy="456104"/>
            <a:chOff x="0" y="0"/>
            <a:chExt cx="120126" cy="12012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0772015" y="5618275"/>
            <a:ext cx="2938691" cy="49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7"/>
              </a:lnSpc>
            </a:pPr>
            <a:r>
              <a:rPr lang="en-US" sz="29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WEEK 4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932359" y="3471916"/>
            <a:ext cx="3496132" cy="1526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5"/>
              </a:lnSpc>
            </a:pPr>
            <a:r>
              <a:rPr lang="en-US" sz="29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Collecting the research papers and understanding CNN.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678110" y="3462391"/>
            <a:ext cx="3496132" cy="1092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65"/>
              </a:lnSpc>
            </a:pPr>
            <a:r>
              <a:rPr lang="en-US" sz="31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Working on the codes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977866" y="6961753"/>
            <a:ext cx="3765704" cy="1092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65"/>
              </a:lnSpc>
            </a:pPr>
            <a:r>
              <a:rPr lang="en-US" sz="31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Searching Dataset  and preprocessing it.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678110" y="6961753"/>
            <a:ext cx="3496132" cy="1091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65"/>
              </a:lnSpc>
            </a:pPr>
            <a:r>
              <a:rPr lang="en-US" sz="31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Develop a Stream lit Web</a:t>
            </a:r>
          </a:p>
        </p:txBody>
      </p:sp>
      <p:grpSp>
        <p:nvGrpSpPr>
          <p:cNvPr id="28" name="Group 28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39189" y="3434828"/>
            <a:ext cx="12422388" cy="2727960"/>
            <a:chOff x="0" y="0"/>
            <a:chExt cx="1850635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50635" cy="406400"/>
            </a:xfrm>
            <a:custGeom>
              <a:avLst/>
              <a:gdLst/>
              <a:ahLst/>
              <a:cxnLst/>
              <a:rect l="l" t="t" r="r" b="b"/>
              <a:pathLst>
                <a:path w="1850635" h="406400">
                  <a:moveTo>
                    <a:pt x="1647435" y="0"/>
                  </a:moveTo>
                  <a:cubicBezTo>
                    <a:pt x="1759659" y="0"/>
                    <a:pt x="1850635" y="90976"/>
                    <a:pt x="1850635" y="203200"/>
                  </a:cubicBezTo>
                  <a:cubicBezTo>
                    <a:pt x="1850635" y="315424"/>
                    <a:pt x="1759659" y="406400"/>
                    <a:pt x="164743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1850635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065597" y="3901410"/>
            <a:ext cx="5848350" cy="2013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sz="14678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Thank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913947" y="3901410"/>
            <a:ext cx="4972189" cy="2013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sz="14678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179691" y="4092205"/>
            <a:ext cx="5375655" cy="1028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TEAM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79691" y="4995679"/>
            <a:ext cx="5375655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MEMBERS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185707" y="2517994"/>
            <a:ext cx="456104" cy="456104"/>
            <a:chOff x="0" y="0"/>
            <a:chExt cx="120126" cy="12012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985807" y="2457821"/>
            <a:ext cx="2938691" cy="540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1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LAKSHMI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910107" y="2517994"/>
            <a:ext cx="456104" cy="456104"/>
            <a:chOff x="0" y="0"/>
            <a:chExt cx="120126" cy="1201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3710207" y="2457821"/>
            <a:ext cx="2938691" cy="540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1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SRINIVAS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185707" y="5711007"/>
            <a:ext cx="456104" cy="456104"/>
            <a:chOff x="0" y="0"/>
            <a:chExt cx="120126" cy="12012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8985807" y="5650835"/>
            <a:ext cx="2938691" cy="540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1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MYAGI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2910107" y="5694980"/>
            <a:ext cx="456104" cy="456104"/>
            <a:chOff x="0" y="0"/>
            <a:chExt cx="120126" cy="12012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3710207" y="5634807"/>
            <a:ext cx="2938691" cy="540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3105" b="1">
                <a:solidFill>
                  <a:srgbClr val="FFFFFA"/>
                </a:solidFill>
                <a:latin typeface="Caladea Bold"/>
                <a:ea typeface="Caladea Bold"/>
                <a:cs typeface="Caladea Bold"/>
                <a:sym typeface="Caladea Bold"/>
              </a:rPr>
              <a:t>SHANMATHI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983017" y="3597114"/>
            <a:ext cx="3496132" cy="4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5"/>
              </a:lnSpc>
            </a:pPr>
            <a:r>
              <a:rPr lang="en-US" sz="28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CB.SC.U4AIE24116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710207" y="3597114"/>
            <a:ext cx="3496132" cy="4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5"/>
              </a:lnSpc>
            </a:pPr>
            <a:r>
              <a:rPr lang="en-US" sz="28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CB.SC.U4AIE24140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985807" y="6911814"/>
            <a:ext cx="3496132" cy="4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5"/>
              </a:lnSpc>
            </a:pPr>
            <a:r>
              <a:rPr lang="en-US" sz="28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CB.SC.U4AIE24143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710706" y="6875277"/>
            <a:ext cx="3496132" cy="480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5"/>
              </a:lnSpc>
            </a:pPr>
            <a:r>
              <a:rPr lang="en-US" sz="28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CB.SC.U4AIE24152</a:t>
            </a:r>
          </a:p>
        </p:txBody>
      </p:sp>
      <p:grpSp>
        <p:nvGrpSpPr>
          <p:cNvPr id="29" name="Group 29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179439" y="-10904054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2661483" y="2951751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400026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7025732" y="9390501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2970972"/>
            <a:ext cx="7240042" cy="5489548"/>
          </a:xfrm>
          <a:custGeom>
            <a:avLst/>
            <a:gdLst/>
            <a:ahLst/>
            <a:cxnLst/>
            <a:rect l="l" t="t" r="r" b="b"/>
            <a:pathLst>
              <a:path w="7240042" h="5489548">
                <a:moveTo>
                  <a:pt x="0" y="0"/>
                </a:moveTo>
                <a:lnTo>
                  <a:pt x="7240042" y="0"/>
                </a:lnTo>
                <a:lnTo>
                  <a:pt x="7240042" y="5489549"/>
                </a:lnTo>
                <a:lnTo>
                  <a:pt x="0" y="54895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144000" y="1684335"/>
            <a:ext cx="7443303" cy="995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66"/>
              </a:lnSpc>
              <a:spcBef>
                <a:spcPct val="0"/>
              </a:spcBef>
            </a:pPr>
            <a:r>
              <a:rPr lang="en-US" sz="7275" b="1">
                <a:solidFill>
                  <a:srgbClr val="FFFFFF"/>
                </a:solidFill>
                <a:latin typeface="Caladea Bold"/>
                <a:ea typeface="Caladea Bold"/>
                <a:cs typeface="Caladea Bold"/>
                <a:sym typeface="Caladea Bold"/>
              </a:rPr>
              <a:t>INTRODUCTION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3892784"/>
            <a:ext cx="6943992" cy="5109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22"/>
              </a:lnSpc>
            </a:pPr>
            <a:r>
              <a:rPr lang="en-US" sz="3444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Plant diseases significantly impact agricultural productivity. This project utilizes deep learning to detect and classify plant diseases from leaf images accurately.</a:t>
            </a:r>
          </a:p>
          <a:p>
            <a:pPr algn="just">
              <a:lnSpc>
                <a:spcPts val="4099"/>
              </a:lnSpc>
            </a:pPr>
            <a:endParaRPr lang="en-US" sz="3444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algn="just">
              <a:lnSpc>
                <a:spcPts val="4099"/>
              </a:lnSpc>
            </a:pPr>
            <a:endParaRPr lang="en-US" sz="3444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algn="just">
              <a:lnSpc>
                <a:spcPts val="4099"/>
              </a:lnSpc>
            </a:pPr>
            <a:endParaRPr lang="en-US" sz="3444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  <a:p>
            <a:pPr algn="just">
              <a:lnSpc>
                <a:spcPts val="4099"/>
              </a:lnSpc>
            </a:pPr>
            <a:endParaRPr lang="en-US" sz="3444">
              <a:solidFill>
                <a:srgbClr val="FFFFFA"/>
              </a:solidFill>
              <a:latin typeface="Caladea"/>
              <a:ea typeface="Caladea"/>
              <a:cs typeface="Caladea"/>
              <a:sym typeface="Calad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0644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51607" y="5231048"/>
            <a:ext cx="3063151" cy="3074330"/>
          </a:xfrm>
          <a:custGeom>
            <a:avLst/>
            <a:gdLst/>
            <a:ahLst/>
            <a:cxnLst/>
            <a:rect l="l" t="t" r="r" b="b"/>
            <a:pathLst>
              <a:path w="3063151" h="3074330">
                <a:moveTo>
                  <a:pt x="0" y="0"/>
                </a:moveTo>
                <a:lnTo>
                  <a:pt x="3063151" y="0"/>
                </a:lnTo>
                <a:lnTo>
                  <a:pt x="3063151" y="3074330"/>
                </a:lnTo>
                <a:lnTo>
                  <a:pt x="0" y="30743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306913" y="2145911"/>
            <a:ext cx="6041911" cy="107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086"/>
              </a:lnSpc>
              <a:spcBef>
                <a:spcPct val="0"/>
              </a:spcBef>
            </a:pPr>
            <a:r>
              <a:rPr lang="en-US" sz="7775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OBJECTIVE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54247" y="2943164"/>
            <a:ext cx="5918773" cy="4969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500" indent="-571500" algn="just">
              <a:lnSpc>
                <a:spcPts val="5606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To develop a high-accuracy deep learning model using CNN for real-time detection of leaf images and integrate it into an interactive Stream lit web application for user-friendly accessibility</a:t>
            </a:r>
            <a:endParaRPr lang="en-US" sz="3418" dirty="0">
              <a:solidFill>
                <a:schemeClr val="bg1"/>
              </a:solidFill>
              <a:latin typeface="Caladea"/>
              <a:ea typeface="Caladea"/>
              <a:cs typeface="Caladea"/>
              <a:sym typeface="Calad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731555" y="3188468"/>
            <a:ext cx="14253416" cy="3759339"/>
          </a:xfrm>
          <a:custGeom>
            <a:avLst/>
            <a:gdLst/>
            <a:ahLst/>
            <a:cxnLst/>
            <a:rect l="l" t="t" r="r" b="b"/>
            <a:pathLst>
              <a:path w="14253416" h="3759339">
                <a:moveTo>
                  <a:pt x="0" y="0"/>
                </a:moveTo>
                <a:lnTo>
                  <a:pt x="14253416" y="0"/>
                </a:lnTo>
                <a:lnTo>
                  <a:pt x="14253416" y="3759338"/>
                </a:lnTo>
                <a:lnTo>
                  <a:pt x="0" y="37593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31555" y="989227"/>
            <a:ext cx="6592164" cy="996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4"/>
              </a:lnSpc>
              <a:spcBef>
                <a:spcPct val="0"/>
              </a:spcBef>
            </a:pPr>
            <a:r>
              <a:rPr lang="en-US" sz="7216" b="1">
                <a:solidFill>
                  <a:srgbClr val="C6269E"/>
                </a:solidFill>
                <a:latin typeface="Caladea Bold"/>
                <a:ea typeface="Caladea Bold"/>
                <a:cs typeface="Caladea Bold"/>
                <a:sym typeface="Caladea Bold"/>
              </a:rPr>
              <a:t>METHODOLOGY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3556463" y="2730249"/>
            <a:ext cx="456104" cy="456104"/>
            <a:chOff x="0" y="0"/>
            <a:chExt cx="120126" cy="12012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800600" y="2365698"/>
            <a:ext cx="11825524" cy="1590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model is trained on the Plant Village dataset, containing healthy and diseased plant images. The dataset includes multiple plant species and various disease types.</a:t>
            </a:r>
          </a:p>
        </p:txBody>
      </p:sp>
      <p:grpSp>
        <p:nvGrpSpPr>
          <p:cNvPr id="19" name="Group 19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555041" y="5233650"/>
            <a:ext cx="456104" cy="456104"/>
            <a:chOff x="0" y="0"/>
            <a:chExt cx="120126" cy="12012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4466709" y="4947038"/>
            <a:ext cx="8985941" cy="1591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dataset is divided into training (80%) and validation (20%) sets to evaluate model performance.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312641" y="7759473"/>
            <a:ext cx="1046967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sequential CNN model is built using multiple convolutional layers for feature extraction.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3552197" y="8059847"/>
            <a:ext cx="456104" cy="456104"/>
            <a:chOff x="0" y="0"/>
            <a:chExt cx="120126" cy="12012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9" name="TextBox 2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3556463" y="1857824"/>
            <a:ext cx="456104" cy="456104"/>
            <a:chOff x="0" y="0"/>
            <a:chExt cx="120126" cy="12012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556463" y="5875863"/>
            <a:ext cx="456104" cy="456104"/>
            <a:chOff x="0" y="0"/>
            <a:chExt cx="120126" cy="1201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556463" y="3821792"/>
            <a:ext cx="456104" cy="456104"/>
            <a:chOff x="0" y="0"/>
            <a:chExt cx="120126" cy="1201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341900" y="1731702"/>
            <a:ext cx="11448937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Conv2D layer with 32 filters and a 3×3 kernel size is applied, followed by ReLU activation.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519948" y="5542152"/>
            <a:ext cx="10350975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Another Conv2D layer with 64 filters enhances feature learning, followed by </a:t>
            </a:r>
            <a:r>
              <a:rPr lang="en-US" sz="3200" dirty="0" err="1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MaxPooling</a:t>
            </a: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341900" y="3545957"/>
            <a:ext cx="10983710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2×2 </a:t>
            </a:r>
            <a:r>
              <a:rPr lang="en-US" sz="3200" dirty="0" err="1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MaxPooling</a:t>
            </a: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 layer is added to reduce the spatial dimensions and extract dominant features.</a:t>
            </a:r>
          </a:p>
        </p:txBody>
      </p:sp>
      <p:grpSp>
        <p:nvGrpSpPr>
          <p:cNvPr id="19" name="Group 19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556463" y="8231032"/>
            <a:ext cx="456104" cy="456104"/>
            <a:chOff x="0" y="0"/>
            <a:chExt cx="120126" cy="12012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4341900" y="7987393"/>
            <a:ext cx="1052902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2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2D feature maps from CNN layers are flattened into a 1D vector for input to the dense layers.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375532" y="3942403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3582805" y="2248056"/>
            <a:ext cx="456104" cy="456104"/>
            <a:chOff x="0" y="0"/>
            <a:chExt cx="120126" cy="12012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538999" y="4458721"/>
            <a:ext cx="456104" cy="456104"/>
            <a:chOff x="0" y="0"/>
            <a:chExt cx="120126" cy="1201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380562" y="4312508"/>
            <a:ext cx="11448937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final dense layer with softmax activation is used to classify the images into multiple disease categories.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380562" y="6888849"/>
            <a:ext cx="10350975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model’s performance is validated using the validation dataset to monitor overfitting.</a:t>
            </a:r>
          </a:p>
        </p:txBody>
      </p:sp>
      <p:grpSp>
        <p:nvGrpSpPr>
          <p:cNvPr id="19" name="Group 19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556463" y="7138754"/>
            <a:ext cx="456104" cy="456104"/>
            <a:chOff x="0" y="0"/>
            <a:chExt cx="120126" cy="12012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4430924" y="2002485"/>
            <a:ext cx="1052902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0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 </a:t>
            </a:r>
            <a:r>
              <a:rPr lang="en-US" sz="3300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dense</a:t>
            </a:r>
            <a:r>
              <a:rPr lang="en-US" sz="30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 layer with 256 neurons and ReLU activation is used to learn complex patterns.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885376" y="4553991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051607" y="1061398"/>
            <a:ext cx="551236" cy="518162"/>
          </a:xfrm>
          <a:custGeom>
            <a:avLst/>
            <a:gdLst/>
            <a:ahLst/>
            <a:cxnLst/>
            <a:rect l="l" t="t" r="r" b="b"/>
            <a:pathLst>
              <a:path w="551236" h="518162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5309115" y="9053769"/>
            <a:ext cx="1716617" cy="287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Caladea"/>
                <a:ea typeface="Caladea"/>
                <a:cs typeface="Caladea"/>
                <a:sym typeface="Caladea"/>
              </a:rPr>
              <a:t>Next Slide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3556463" y="7325307"/>
            <a:ext cx="456104" cy="456104"/>
            <a:chOff x="0" y="0"/>
            <a:chExt cx="120126" cy="1201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341900" y="4855910"/>
            <a:ext cx="10350975" cy="523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endParaRPr/>
          </a:p>
        </p:txBody>
      </p:sp>
      <p:sp>
        <p:nvSpPr>
          <p:cNvPr id="15" name="TextBox 15"/>
          <p:cNvSpPr txBox="1"/>
          <p:nvPr/>
        </p:nvSpPr>
        <p:spPr>
          <a:xfrm>
            <a:off x="4629421" y="7066203"/>
            <a:ext cx="9727807" cy="1582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0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results are analyzed using accuracy and loss plots for both training and testing data to evaluate the model's performance.</a:t>
            </a:r>
          </a:p>
        </p:txBody>
      </p:sp>
      <p:grpSp>
        <p:nvGrpSpPr>
          <p:cNvPr id="16" name="Group 16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4653484" y="4189407"/>
            <a:ext cx="1052902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018" dirty="0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The trained model is tested on unseen plant images to evaluate real-world performance.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3588297" y="4356078"/>
            <a:ext cx="456104" cy="456104"/>
            <a:chOff x="0" y="0"/>
            <a:chExt cx="120126" cy="12012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556463" y="1659911"/>
            <a:ext cx="456104" cy="456104"/>
            <a:chOff x="0" y="0"/>
            <a:chExt cx="120126" cy="120126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4653484" y="1593236"/>
            <a:ext cx="10529023" cy="1056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5"/>
              </a:lnSpc>
            </a:pPr>
            <a:r>
              <a:rPr lang="en-US" sz="3018">
                <a:solidFill>
                  <a:srgbClr val="FFFFFA"/>
                </a:solidFill>
                <a:latin typeface="Caladea"/>
                <a:ea typeface="Caladea"/>
                <a:cs typeface="Caladea"/>
                <a:sym typeface="Caladea"/>
              </a:rPr>
              <a:t>Accuracy and loss are tracked during training to assess model improvements.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426</Words>
  <Application>Microsoft Office PowerPoint</Application>
  <PresentationFormat>Custom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Caladea</vt:lpstr>
      <vt:lpstr>Arial</vt:lpstr>
      <vt:lpstr>Calibri</vt:lpstr>
      <vt:lpstr>Caladea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Group-7</dc:title>
  <cp:lastModifiedBy>SRI SHANMATHI M K - [CB.SC.U4AIE24152]</cp:lastModifiedBy>
  <cp:revision>5</cp:revision>
  <dcterms:created xsi:type="dcterms:W3CDTF">2006-08-16T00:00:00Z</dcterms:created>
  <dcterms:modified xsi:type="dcterms:W3CDTF">2025-03-10T03:38:39Z</dcterms:modified>
  <dc:identifier>DAGhPF0wBjY</dc:identifier>
</cp:coreProperties>
</file>

<file path=docProps/thumbnail.jpeg>
</file>